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3,900 purchases • 18 features • Actionable insights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07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93169"/>
            <a:ext cx="3090505" cy="2085142"/>
          </a:xfrm>
          <a:prstGeom prst="roundRect">
            <a:avLst>
              <a:gd name="adj" fmla="val 7017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493169"/>
            <a:ext cx="121920" cy="2085142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750463"/>
            <a:ext cx="248447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595211"/>
            <a:ext cx="24844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subscriber benefits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4111109" y="2493169"/>
            <a:ext cx="3090624" cy="2085142"/>
          </a:xfrm>
          <a:prstGeom prst="roundRect">
            <a:avLst>
              <a:gd name="adj" fmla="val 7017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4080629" y="2493169"/>
            <a:ext cx="121920" cy="2085142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9" name="Text 7"/>
          <p:cNvSpPr/>
          <p:nvPr/>
        </p:nvSpPr>
        <p:spPr>
          <a:xfrm>
            <a:off x="4459843" y="2750463"/>
            <a:ext cx="2484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459843" y="3240881"/>
            <a:ext cx="24845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repeat buyers to grow Loyal segment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548" y="2493169"/>
            <a:ext cx="3090624" cy="2085142"/>
          </a:xfrm>
          <a:prstGeom prst="roundRect">
            <a:avLst>
              <a:gd name="adj" fmla="val 7017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398067" y="2493169"/>
            <a:ext cx="121920" cy="2085142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3" name="Text 11"/>
          <p:cNvSpPr/>
          <p:nvPr/>
        </p:nvSpPr>
        <p:spPr>
          <a:xfrm>
            <a:off x="7777282" y="2750463"/>
            <a:ext cx="24845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Review Discounts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777282" y="3240881"/>
            <a:ext cx="24845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promotions with margin control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0745986" y="2493169"/>
            <a:ext cx="3090624" cy="2085142"/>
          </a:xfrm>
          <a:prstGeom prst="roundRect">
            <a:avLst>
              <a:gd name="adj" fmla="val 7017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10715506" y="2493169"/>
            <a:ext cx="121920" cy="2085142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17" name="Text 15"/>
          <p:cNvSpPr/>
          <p:nvPr/>
        </p:nvSpPr>
        <p:spPr>
          <a:xfrm>
            <a:off x="11094720" y="2750463"/>
            <a:ext cx="248459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094720" y="3595211"/>
            <a:ext cx="24845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top-rated &amp; best-sellers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4805124"/>
            <a:ext cx="3090505" cy="2093714"/>
          </a:xfrm>
          <a:prstGeom prst="roundRect">
            <a:avLst>
              <a:gd name="adj" fmla="val 6988"/>
            </a:avLst>
          </a:prstGeom>
          <a:solidFill>
            <a:srgbClr val="000018">
              <a:alpha val="95000"/>
            </a:srgbClr>
          </a:solidFill>
          <a:ln w="30480">
            <a:solidFill>
              <a:srgbClr val="313E80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63310" y="4805124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5A6ED8"/>
          </a:solidFill>
          <a:ln/>
        </p:spPr>
      </p:sp>
      <p:sp>
        <p:nvSpPr>
          <p:cNvPr id="21" name="Text 19"/>
          <p:cNvSpPr/>
          <p:nvPr/>
        </p:nvSpPr>
        <p:spPr>
          <a:xfrm>
            <a:off x="1142524" y="5062418"/>
            <a:ext cx="24844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142524" y="5552837"/>
            <a:ext cx="24844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high-revenue ages &amp;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468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395793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5630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Rows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6120646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3,900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395793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51396" y="5630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1396" y="6120646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395793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74568" y="56302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Missing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4568" y="6120646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37 review ratings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89534"/>
            <a:ext cx="878812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618917"/>
            <a:ext cx="4196358" cy="226814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0604" y="6072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Load &amp; Inspect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6562963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pandas: df.info(), .describe()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78636"/>
            <a:ext cx="4196358" cy="226814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43776" y="5732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Clean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6222683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 review ratings by category median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938474"/>
            <a:ext cx="4196358" cy="226814"/>
          </a:xfrm>
          <a:prstGeom prst="roundRect">
            <a:avLst>
              <a:gd name="adj" fmla="val 42003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6948" y="53921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Engineer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882521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age_group, purchase_frequency_days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311354"/>
            <a:ext cx="4205168" cy="56068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9981" y="2369939"/>
            <a:ext cx="68799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SQL Analysis (PostgreSQL)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5559981" y="33338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97097" y="3411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97097" y="3992880"/>
            <a:ext cx="7547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Male $157,890 • Female $75,191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559981" y="48094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297097" y="48872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97097" y="5468422"/>
            <a:ext cx="7547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Yes: 1,053 avg $59.49 • No: 2,847 avg $59.87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53402"/>
            <a:ext cx="59463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Top Products &amp; Ratings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615809"/>
            <a:ext cx="670560" cy="838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47838" y="3615809"/>
            <a:ext cx="2093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Gloves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47838" y="4106228"/>
            <a:ext cx="20939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Avg rating 3.86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615809"/>
            <a:ext cx="670560" cy="8382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79325" y="3615809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Sandals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079325" y="4106228"/>
            <a:ext cx="20940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Avg rating 3.84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615809"/>
            <a:ext cx="670560" cy="8382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10932" y="3615809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Boots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410932" y="4106228"/>
            <a:ext cx="20940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Avg rating 3.82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615809"/>
            <a:ext cx="670560" cy="8382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742539" y="3615809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Hat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742539" y="4106228"/>
            <a:ext cx="20940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Avg rating 3.80</a:t>
            </a:r>
            <a:endParaRPr lang="en-US" sz="17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670560" cy="8382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47838" y="4922758"/>
            <a:ext cx="20939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Skirt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1747838" y="5413177"/>
            <a:ext cx="20939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Avg rating 3.78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3204" y="520779"/>
            <a:ext cx="4668083" cy="583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Shipping &amp; Spend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204" y="2221587"/>
            <a:ext cx="8215074" cy="46003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51432" y="1473041"/>
            <a:ext cx="421326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 slightly higher average spend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432" y="1918216"/>
            <a:ext cx="4213265" cy="56176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566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Customer Segments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290560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44253" y="29056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644253" y="3396020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3,116 customers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421255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44253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644253" y="4702969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701 customers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551949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44253" y="55194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New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644253" y="6009918"/>
            <a:ext cx="67059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83 customers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18874"/>
            <a:ext cx="73768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&amp; Sales by Category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81281"/>
            <a:ext cx="1767840" cy="10925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57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Clothing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47705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$100K • Sales 2,000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581281"/>
            <a:ext cx="1767840" cy="10925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957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Accessories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447705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$70K • Sales 1,500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581281"/>
            <a:ext cx="1767840" cy="10925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957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Footwear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447705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$30K • Sales 700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581281"/>
            <a:ext cx="1767840" cy="109251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957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Outerwear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447705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Revenue $20K • Sales 400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3204" y="520779"/>
            <a:ext cx="4712851" cy="583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Revenue by Age Group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3204" y="2221587"/>
            <a:ext cx="8215074" cy="46003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551432" y="1473041"/>
            <a:ext cx="421326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marketing on high-revenue groups</a:t>
            </a:r>
            <a:endParaRPr lang="en-US" sz="14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432" y="1918216"/>
            <a:ext cx="4213265" cy="56176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2026-02-09T22:14:04Z</dcterms:created>
  <dcterms:modified xsi:type="dcterms:W3CDTF">2026-02-09T22:14:04Z</dcterms:modified>
</cp:coreProperties>
</file>